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4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64" y="-3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63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hyperlink" Target="https://gamma.app" TargetMode="Externa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.png"/><Relationship Id="rId5" Type="http://schemas.openxmlformats.org/officeDocument/2006/relationships/image" Target="../media/image20.png"/><Relationship Id="rId10" Type="http://schemas.openxmlformats.org/officeDocument/2006/relationships/hyperlink" Target="https://gamma.app" TargetMode="External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4152" y="441010"/>
            <a:ext cx="659451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35844" y="1227896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86" dirty="0"/>
          </a:p>
        </p:txBody>
      </p:sp>
      <p:sp>
        <p:nvSpPr>
          <p:cNvPr id="8" name="Text 4"/>
          <p:cNvSpPr/>
          <p:nvPr/>
        </p:nvSpPr>
        <p:spPr>
          <a:xfrm>
            <a:off x="1028224" y="593919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028224" y="6429613"/>
            <a:ext cx="59391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16" name="Text 1"/>
          <p:cNvSpPr/>
          <p:nvPr/>
        </p:nvSpPr>
        <p:spPr>
          <a:xfrm>
            <a:off x="3650456" y="2001805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b="1" dirty="0" smtClean="0">
                <a:solidFill>
                  <a:srgbClr val="231971"/>
                </a:solidFill>
                <a:latin typeface="Outfit" pitchFamily="34" charset="0"/>
                <a:ea typeface="Outfit" pitchFamily="34" charset="-122"/>
              </a:rPr>
              <a:t>Practical no-1</a:t>
            </a:r>
          </a:p>
          <a:p>
            <a:pPr marL="0" indent="0">
              <a:lnSpc>
                <a:spcPts val="7702"/>
              </a:lnSpc>
              <a:buNone/>
            </a:pPr>
            <a:endParaRPr lang="en-US" sz="6162" b="1" dirty="0">
              <a:solidFill>
                <a:srgbClr val="231971"/>
              </a:solidFill>
              <a:latin typeface="Outfit" pitchFamily="34" charset="0"/>
              <a:ea typeface="Outfit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7783" y="724543"/>
            <a:ext cx="13479771" cy="59327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914400" indent="-914400">
              <a:lnSpc>
                <a:spcPts val="5581"/>
              </a:lnSpc>
              <a:buAutoNum type="arabicPeriod"/>
            </a:pPr>
            <a:r>
              <a:rPr lang="en-US" sz="4800" dirty="0" smtClean="0"/>
              <a:t>Study basic SQL statements .</a:t>
            </a:r>
          </a:p>
          <a:p>
            <a:pPr marL="914400" indent="-914400">
              <a:lnSpc>
                <a:spcPts val="5581"/>
              </a:lnSpc>
              <a:buAutoNum type="alphaUcPeriod"/>
            </a:pPr>
            <a:r>
              <a:rPr lang="en-US" sz="4800" dirty="0" smtClean="0"/>
              <a:t>Query </a:t>
            </a:r>
            <a:r>
              <a:rPr lang="en-US" sz="4800" dirty="0"/>
              <a:t>to study CREATE table command </a:t>
            </a:r>
          </a:p>
          <a:p>
            <a:pPr marL="914400" indent="-914400">
              <a:lnSpc>
                <a:spcPts val="5581"/>
              </a:lnSpc>
              <a:buAutoNum type="alphaUcPeriod"/>
            </a:pPr>
            <a:r>
              <a:rPr lang="en-US" sz="4800" dirty="0" smtClean="0"/>
              <a:t>Query </a:t>
            </a:r>
            <a:r>
              <a:rPr lang="en-US" sz="4800" dirty="0"/>
              <a:t>to study ALTER table commands </a:t>
            </a:r>
          </a:p>
          <a:p>
            <a:pPr marL="914400" indent="-914400">
              <a:lnSpc>
                <a:spcPts val="5581"/>
              </a:lnSpc>
              <a:buAutoNum type="alphaUcPeriod"/>
            </a:pPr>
            <a:r>
              <a:rPr lang="en-US" sz="4800" dirty="0" smtClean="0"/>
              <a:t>Query </a:t>
            </a:r>
            <a:r>
              <a:rPr lang="en-US" sz="4800" dirty="0"/>
              <a:t>to study DROP table command </a:t>
            </a:r>
          </a:p>
          <a:p>
            <a:pPr marL="914400" indent="-914400">
              <a:lnSpc>
                <a:spcPts val="5581"/>
              </a:lnSpc>
              <a:buAutoNum type="alphaUcPeriod"/>
            </a:pPr>
            <a:r>
              <a:rPr lang="en-US" sz="4800" dirty="0" smtClean="0"/>
              <a:t> </a:t>
            </a:r>
            <a:r>
              <a:rPr lang="en-US" sz="4800" dirty="0"/>
              <a:t>Query to study RENAME table command </a:t>
            </a:r>
          </a:p>
          <a:p>
            <a:pPr marL="914400" indent="-914400">
              <a:lnSpc>
                <a:spcPts val="5581"/>
              </a:lnSpc>
              <a:buAutoNum type="alphaUcPeriod"/>
            </a:pPr>
            <a:r>
              <a:rPr lang="en-US" sz="4800" dirty="0" smtClean="0"/>
              <a:t>Query </a:t>
            </a:r>
            <a:r>
              <a:rPr lang="en-US" sz="4800" dirty="0"/>
              <a:t>to study INSERT command </a:t>
            </a:r>
          </a:p>
          <a:p>
            <a:pPr marL="914400" indent="-914400">
              <a:lnSpc>
                <a:spcPts val="5581"/>
              </a:lnSpc>
              <a:buAutoNum type="alphaUcPeriod"/>
            </a:pPr>
            <a:r>
              <a:rPr lang="en-US" sz="4800" dirty="0" smtClean="0"/>
              <a:t>Query </a:t>
            </a:r>
            <a:r>
              <a:rPr lang="en-US" sz="4800" dirty="0"/>
              <a:t>to study UPDATE command </a:t>
            </a:r>
          </a:p>
          <a:p>
            <a:pPr marL="914400" indent="-914400">
              <a:lnSpc>
                <a:spcPts val="5581"/>
              </a:lnSpc>
              <a:buAutoNum type="alphaUcPeriod"/>
            </a:pPr>
            <a:r>
              <a:rPr lang="en-US" sz="4800" dirty="0" smtClean="0"/>
              <a:t> </a:t>
            </a:r>
            <a:r>
              <a:rPr lang="en-US" sz="4800" dirty="0"/>
              <a:t>Query to study DELETE command</a:t>
            </a:r>
            <a:endParaRPr lang="en-US" sz="446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361"/>
            <a:ext cx="14630400" cy="8229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152" y="698731"/>
            <a:ext cx="12242427" cy="84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5581"/>
              </a:lnSpc>
            </a:pPr>
            <a:r>
              <a:rPr lang="en-US" sz="66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</a:rPr>
              <a:t>Objective</a:t>
            </a:r>
            <a:endParaRPr lang="en-US" sz="6600" dirty="0"/>
          </a:p>
        </p:txBody>
      </p:sp>
      <p:sp>
        <p:nvSpPr>
          <p:cNvPr id="4" name="Shape 3"/>
          <p:cNvSpPr/>
          <p:nvPr/>
        </p:nvSpPr>
        <p:spPr>
          <a:xfrm>
            <a:off x="7511761" y="2392223"/>
            <a:ext cx="6408063" cy="130998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r>
              <a:rPr lang="en-US" sz="2400" b="1" dirty="0" smtClean="0"/>
              <a:t>2</a:t>
            </a:r>
            <a:r>
              <a:rPr lang="en-US" sz="2400" b="1" dirty="0"/>
              <a:t>. Data Manipulation</a:t>
            </a:r>
          </a:p>
          <a:p>
            <a:r>
              <a:rPr lang="en-US" sz="2400" b="1" dirty="0"/>
              <a:t>Objective:</a:t>
            </a:r>
            <a:r>
              <a:rPr lang="en-US" sz="2400" dirty="0"/>
              <a:t> Insert, update, delete, and retrieve data from tables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5" name="Shape 3"/>
          <p:cNvSpPr/>
          <p:nvPr/>
        </p:nvSpPr>
        <p:spPr>
          <a:xfrm>
            <a:off x="664912" y="2428989"/>
            <a:ext cx="6408063" cy="1362426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r>
              <a:rPr lang="en-US" b="1" dirty="0" smtClean="0"/>
              <a:t>1</a:t>
            </a:r>
            <a:r>
              <a:rPr lang="en-US" sz="2400" b="1" dirty="0"/>
              <a:t>. Data Definition</a:t>
            </a:r>
          </a:p>
          <a:p>
            <a:r>
              <a:rPr lang="en-US" sz="2400" b="1" dirty="0"/>
              <a:t>Objective:</a:t>
            </a:r>
            <a:r>
              <a:rPr lang="en-US" sz="2400" dirty="0"/>
              <a:t> Define and manage the structure of the database schema.</a:t>
            </a:r>
          </a:p>
          <a:p>
            <a:endParaRPr lang="en-IN" dirty="0"/>
          </a:p>
        </p:txBody>
      </p:sp>
      <p:sp>
        <p:nvSpPr>
          <p:cNvPr id="6" name="Shape 3"/>
          <p:cNvSpPr/>
          <p:nvPr/>
        </p:nvSpPr>
        <p:spPr>
          <a:xfrm>
            <a:off x="664912" y="4367329"/>
            <a:ext cx="6408063" cy="1330944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r>
              <a:rPr lang="en-US" sz="2400" b="1" dirty="0" smtClean="0"/>
              <a:t>Data </a:t>
            </a:r>
            <a:r>
              <a:rPr lang="en-US" sz="2400" b="1" dirty="0"/>
              <a:t>Retrieval and Querying</a:t>
            </a:r>
          </a:p>
          <a:p>
            <a:r>
              <a:rPr lang="en-US" sz="2400" b="1" dirty="0"/>
              <a:t>Objective:</a:t>
            </a:r>
            <a:r>
              <a:rPr lang="en-US" sz="2400" dirty="0"/>
              <a:t> Retrieve and query data to answer questions and generate reports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7" name="Shape 3"/>
          <p:cNvSpPr/>
          <p:nvPr/>
        </p:nvSpPr>
        <p:spPr>
          <a:xfrm>
            <a:off x="7737887" y="4295039"/>
            <a:ext cx="6408063" cy="1403234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r>
              <a:rPr lang="en-US" sz="2400" b="1" dirty="0" smtClean="0"/>
              <a:t>Security </a:t>
            </a:r>
            <a:r>
              <a:rPr lang="en-US" sz="2400" b="1" dirty="0"/>
              <a:t>and Access Control</a:t>
            </a:r>
          </a:p>
          <a:p>
            <a:r>
              <a:rPr lang="en-US" sz="2400" b="1" dirty="0"/>
              <a:t>Objective:</a:t>
            </a:r>
            <a:r>
              <a:rPr lang="en-US" sz="2400" dirty="0"/>
              <a:t> Manage user access and ensure data security.</a:t>
            </a:r>
          </a:p>
          <a:p>
            <a:endParaRPr lang="en-IN" sz="2400" dirty="0"/>
          </a:p>
        </p:txBody>
      </p:sp>
      <p:sp>
        <p:nvSpPr>
          <p:cNvPr id="8" name="Text 1"/>
          <p:cNvSpPr/>
          <p:nvPr/>
        </p:nvSpPr>
        <p:spPr>
          <a:xfrm>
            <a:off x="6229350" y="919996"/>
            <a:ext cx="7285928" cy="663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23"/>
              </a:lnSpc>
              <a:buNone/>
            </a:pPr>
            <a:endParaRPr lang="en-US" sz="4179" dirty="0"/>
          </a:p>
        </p:txBody>
      </p:sp>
    </p:spTree>
    <p:extLst>
      <p:ext uri="{BB962C8B-B14F-4D97-AF65-F5344CB8AC3E}">
        <p14:creationId xmlns:p14="http://schemas.microsoft.com/office/powerpoint/2010/main" val="4000980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30934" y="626515"/>
            <a:ext cx="733544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914400" indent="-914400">
              <a:lnSpc>
                <a:spcPts val="5581"/>
              </a:lnSpc>
              <a:buAutoNum type="arabicPeriod"/>
            </a:pPr>
            <a:r>
              <a:rPr lang="en-US" sz="4800" dirty="0" smtClean="0"/>
              <a:t>CREATE </a:t>
            </a:r>
            <a:r>
              <a:rPr lang="en-US" sz="4800" dirty="0"/>
              <a:t>TABLE </a:t>
            </a:r>
            <a:r>
              <a:rPr lang="en-US" sz="4800" dirty="0" smtClean="0"/>
              <a:t>Command</a:t>
            </a:r>
          </a:p>
          <a:p>
            <a:pPr marL="914400" indent="-914400">
              <a:lnSpc>
                <a:spcPts val="5581"/>
              </a:lnSpc>
              <a:buAutoNum type="arabicPeriod"/>
            </a:pPr>
            <a:endParaRPr lang="en-US" sz="1200" dirty="0"/>
          </a:p>
        </p:txBody>
      </p:sp>
      <p:sp>
        <p:nvSpPr>
          <p:cNvPr id="7" name="Text 2"/>
          <p:cNvSpPr/>
          <p:nvPr/>
        </p:nvSpPr>
        <p:spPr>
          <a:xfrm>
            <a:off x="6280190" y="2201108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endParaRPr lang="en-US" sz="1786" dirty="0"/>
          </a:p>
        </p:txBody>
      </p:sp>
      <p:sp>
        <p:nvSpPr>
          <p:cNvPr id="9" name="Text 4"/>
          <p:cNvSpPr/>
          <p:nvPr/>
        </p:nvSpPr>
        <p:spPr>
          <a:xfrm>
            <a:off x="6468904" y="3522226"/>
            <a:ext cx="132755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0" name="Text 5"/>
          <p:cNvSpPr/>
          <p:nvPr/>
        </p:nvSpPr>
        <p:spPr>
          <a:xfrm>
            <a:off x="7017306" y="34372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endParaRPr lang="en-US" sz="2233" dirty="0"/>
          </a:p>
        </p:txBody>
      </p:sp>
      <p:sp>
        <p:nvSpPr>
          <p:cNvPr id="11" name="Text 6"/>
          <p:cNvSpPr/>
          <p:nvPr/>
        </p:nvSpPr>
        <p:spPr>
          <a:xfrm>
            <a:off x="7017306" y="3927634"/>
            <a:ext cx="2927747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 smtClean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86" dirty="0"/>
          </a:p>
        </p:txBody>
      </p:sp>
      <p:sp>
        <p:nvSpPr>
          <p:cNvPr id="13" name="Text 8"/>
          <p:cNvSpPr/>
          <p:nvPr/>
        </p:nvSpPr>
        <p:spPr>
          <a:xfrm>
            <a:off x="10329029" y="3522226"/>
            <a:ext cx="19597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917890"/>
              </p:ext>
            </p:extLst>
          </p:nvPr>
        </p:nvGraphicFramePr>
        <p:xfrm>
          <a:off x="6292538" y="1605795"/>
          <a:ext cx="8138337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833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The CREATE TABLE command is used to create a new table in the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DATABASE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00629"/>
              </p:ext>
            </p:extLst>
          </p:nvPr>
        </p:nvGraphicFramePr>
        <p:xfrm>
          <a:off x="6295788" y="2637353"/>
          <a:ext cx="1548823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882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QUERY</a:t>
                      </a:r>
                      <a:endParaRPr lang="en-IN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680354"/>
              </p:ext>
            </p:extLst>
          </p:nvPr>
        </p:nvGraphicFramePr>
        <p:xfrm>
          <a:off x="6230934" y="3415043"/>
          <a:ext cx="8138338" cy="399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8338"/>
              </a:tblGrid>
              <a:tr h="3925099"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CREATE TABLE Employees (</a:t>
                      </a:r>
                    </a:p>
                    <a:p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    </a:t>
                      </a:r>
                      <a:r>
                        <a:rPr lang="en-US" sz="3200" dirty="0" err="1" smtClean="0">
                          <a:solidFill>
                            <a:schemeClr val="accent2"/>
                          </a:solidFill>
                        </a:rPr>
                        <a:t>EmployeeID</a:t>
                      </a:r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 INT PRIMARY KEY,</a:t>
                      </a:r>
                    </a:p>
                    <a:p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    </a:t>
                      </a:r>
                      <a:r>
                        <a:rPr lang="en-US" sz="3200" dirty="0" err="1" smtClean="0">
                          <a:solidFill>
                            <a:schemeClr val="accent2"/>
                          </a:solidFill>
                        </a:rPr>
                        <a:t>FirstName</a:t>
                      </a:r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 VARCHAR(50),</a:t>
                      </a:r>
                    </a:p>
                    <a:p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    </a:t>
                      </a:r>
                      <a:r>
                        <a:rPr lang="en-US" sz="3200" dirty="0" err="1" smtClean="0">
                          <a:solidFill>
                            <a:schemeClr val="accent2"/>
                          </a:solidFill>
                        </a:rPr>
                        <a:t>LastName</a:t>
                      </a:r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 VARCHAR(50),</a:t>
                      </a:r>
                    </a:p>
                    <a:p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    </a:t>
                      </a:r>
                      <a:r>
                        <a:rPr lang="en-US" sz="3200" dirty="0" err="1" smtClean="0">
                          <a:solidFill>
                            <a:schemeClr val="accent2"/>
                          </a:solidFill>
                        </a:rPr>
                        <a:t>BirthDate</a:t>
                      </a:r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 DATE,</a:t>
                      </a:r>
                    </a:p>
                    <a:p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    </a:t>
                      </a:r>
                      <a:r>
                        <a:rPr lang="en-US" sz="3200" dirty="0" err="1" smtClean="0">
                          <a:solidFill>
                            <a:schemeClr val="accent2"/>
                          </a:solidFill>
                        </a:rPr>
                        <a:t>HireDate</a:t>
                      </a:r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 DATE,</a:t>
                      </a:r>
                    </a:p>
                    <a:p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    Salary DECIMAL(10, 2)</a:t>
                      </a:r>
                    </a:p>
                    <a:p>
                      <a:r>
                        <a:rPr lang="en-US" sz="3200" dirty="0" smtClean="0">
                          <a:solidFill>
                            <a:schemeClr val="accent2"/>
                          </a:solidFill>
                        </a:rPr>
                        <a:t>);</a:t>
                      </a:r>
                      <a:endParaRPr lang="en-US" sz="32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168186"/>
              </p:ext>
            </p:extLst>
          </p:nvPr>
        </p:nvGraphicFramePr>
        <p:xfrm>
          <a:off x="92622" y="4212908"/>
          <a:ext cx="1665249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2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OUTPUT</a:t>
                      </a:r>
                      <a:endParaRPr lang="en-IN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" y="4969418"/>
            <a:ext cx="4138019" cy="10059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41" y="4969418"/>
            <a:ext cx="1737511" cy="9947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271" y="2462808"/>
            <a:ext cx="4955738" cy="33038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29350" y="919996"/>
            <a:ext cx="7285928" cy="663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23"/>
              </a:lnSpc>
              <a:buNone/>
            </a:pPr>
            <a:endParaRPr lang="en-US" sz="4179" dirty="0"/>
          </a:p>
        </p:txBody>
      </p:sp>
      <p:sp>
        <p:nvSpPr>
          <p:cNvPr id="7" name="Text 2"/>
          <p:cNvSpPr/>
          <p:nvPr/>
        </p:nvSpPr>
        <p:spPr>
          <a:xfrm>
            <a:off x="6229350" y="1901666"/>
            <a:ext cx="7658100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4"/>
              </a:lnSpc>
              <a:buNone/>
            </a:pPr>
            <a:r>
              <a:rPr lang="en-US" sz="167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Computers have widespread applications across various industries and aspects of our lives.</a:t>
            </a:r>
            <a:endParaRPr lang="en-US" sz="1672" dirty="0"/>
          </a:p>
        </p:txBody>
      </p:sp>
      <p:sp>
        <p:nvSpPr>
          <p:cNvPr id="9" name="Shape 4"/>
          <p:cNvSpPr/>
          <p:nvPr/>
        </p:nvSpPr>
        <p:spPr>
          <a:xfrm>
            <a:off x="6236970" y="2827139"/>
            <a:ext cx="7642860" cy="12884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6449139" y="2962037"/>
            <a:ext cx="3393281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4"/>
              </a:lnSpc>
              <a:buNone/>
            </a:pPr>
            <a:r>
              <a:rPr lang="en-US" sz="167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Business</a:t>
            </a:r>
            <a:endParaRPr lang="en-US" sz="1672" dirty="0"/>
          </a:p>
        </p:txBody>
      </p:sp>
      <p:sp>
        <p:nvSpPr>
          <p:cNvPr id="11" name="Text 6"/>
          <p:cNvSpPr/>
          <p:nvPr/>
        </p:nvSpPr>
        <p:spPr>
          <a:xfrm>
            <a:off x="10274379" y="2962037"/>
            <a:ext cx="3393281" cy="1018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4"/>
              </a:lnSpc>
              <a:buNone/>
            </a:pPr>
            <a:r>
              <a:rPr lang="en-US" sz="167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Accounting, inventory management, marketing, and customer relationship management</a:t>
            </a:r>
            <a:endParaRPr lang="en-US" sz="1672" dirty="0"/>
          </a:p>
        </p:txBody>
      </p:sp>
      <p:sp>
        <p:nvSpPr>
          <p:cNvPr id="12" name="Shape 7"/>
          <p:cNvSpPr/>
          <p:nvPr/>
        </p:nvSpPr>
        <p:spPr>
          <a:xfrm>
            <a:off x="6236970" y="4115633"/>
            <a:ext cx="7642860" cy="9489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6449139" y="4250531"/>
            <a:ext cx="3393281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4"/>
              </a:lnSpc>
              <a:buNone/>
            </a:pPr>
            <a:r>
              <a:rPr lang="en-US" sz="167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Education</a:t>
            </a:r>
            <a:endParaRPr lang="en-US" sz="1672" dirty="0"/>
          </a:p>
        </p:txBody>
      </p:sp>
      <p:sp>
        <p:nvSpPr>
          <p:cNvPr id="14" name="Text 9"/>
          <p:cNvSpPr/>
          <p:nvPr/>
        </p:nvSpPr>
        <p:spPr>
          <a:xfrm>
            <a:off x="10274379" y="4250531"/>
            <a:ext cx="3393281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4"/>
              </a:lnSpc>
              <a:buNone/>
            </a:pPr>
            <a:r>
              <a:rPr lang="en-US" sz="167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Research, online learning platforms, and educational software</a:t>
            </a:r>
            <a:endParaRPr lang="en-US" sz="1672" dirty="0"/>
          </a:p>
        </p:txBody>
      </p:sp>
      <p:sp>
        <p:nvSpPr>
          <p:cNvPr id="16" name="Text 11"/>
          <p:cNvSpPr/>
          <p:nvPr/>
        </p:nvSpPr>
        <p:spPr>
          <a:xfrm>
            <a:off x="6449139" y="5199459"/>
            <a:ext cx="3393281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4"/>
              </a:lnSpc>
              <a:buNone/>
            </a:pPr>
            <a:r>
              <a:rPr lang="en-US" sz="167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Healthcare</a:t>
            </a:r>
            <a:endParaRPr lang="en-US" sz="1672" dirty="0"/>
          </a:p>
        </p:txBody>
      </p:sp>
      <p:sp>
        <p:nvSpPr>
          <p:cNvPr id="17" name="Text 12"/>
          <p:cNvSpPr/>
          <p:nvPr/>
        </p:nvSpPr>
        <p:spPr>
          <a:xfrm>
            <a:off x="10274379" y="5199459"/>
            <a:ext cx="3393281" cy="10186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4"/>
              </a:lnSpc>
              <a:buNone/>
            </a:pPr>
            <a:r>
              <a:rPr lang="en-US" sz="167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Diagnosis, treatment planning, medical imaging, and patient records management</a:t>
            </a:r>
            <a:endParaRPr lang="en-US" sz="1672" dirty="0"/>
          </a:p>
        </p:txBody>
      </p:sp>
      <p:sp>
        <p:nvSpPr>
          <p:cNvPr id="19" name="Text 14"/>
          <p:cNvSpPr/>
          <p:nvPr/>
        </p:nvSpPr>
        <p:spPr>
          <a:xfrm>
            <a:off x="6449139" y="6487954"/>
            <a:ext cx="3393281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4"/>
              </a:lnSpc>
              <a:buNone/>
            </a:pPr>
            <a:r>
              <a:rPr lang="en-US" sz="167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Entertainment</a:t>
            </a:r>
            <a:endParaRPr lang="en-US" sz="1672" dirty="0"/>
          </a:p>
        </p:txBody>
      </p:sp>
      <p:sp>
        <p:nvSpPr>
          <p:cNvPr id="20" name="Text 15"/>
          <p:cNvSpPr/>
          <p:nvPr/>
        </p:nvSpPr>
        <p:spPr>
          <a:xfrm>
            <a:off x="10274379" y="6487954"/>
            <a:ext cx="3393281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4"/>
              </a:lnSpc>
              <a:buNone/>
            </a:pPr>
            <a:r>
              <a:rPr lang="en-US" sz="167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Gaming, music streaming, video editing, and movie production</a:t>
            </a:r>
            <a:endParaRPr lang="en-US" sz="1672" dirty="0"/>
          </a:p>
        </p:txBody>
      </p:sp>
      <p:pic>
        <p:nvPicPr>
          <p:cNvPr id="21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3"/>
            <a:ext cx="14630400" cy="8229600"/>
          </a:xfrm>
          <a:prstGeom prst="rect">
            <a:avLst/>
          </a:prstGeom>
        </p:spPr>
      </p:pic>
      <p:sp>
        <p:nvSpPr>
          <p:cNvPr id="23" name="Text 1"/>
          <p:cNvSpPr/>
          <p:nvPr/>
        </p:nvSpPr>
        <p:spPr>
          <a:xfrm>
            <a:off x="1631250" y="706553"/>
            <a:ext cx="771029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581"/>
              </a:lnSpc>
            </a:pPr>
            <a:r>
              <a:rPr lang="en-US" sz="4800" dirty="0" smtClean="0"/>
              <a:t>2.ALTER </a:t>
            </a:r>
            <a:r>
              <a:rPr lang="en-US" sz="4800" dirty="0"/>
              <a:t>TABLE </a:t>
            </a:r>
            <a:r>
              <a:rPr lang="en-US" sz="4800" dirty="0" smtClean="0"/>
              <a:t>Command</a:t>
            </a:r>
          </a:p>
          <a:p>
            <a:pPr marL="914400" indent="-914400">
              <a:lnSpc>
                <a:spcPts val="5581"/>
              </a:lnSpc>
              <a:buAutoNum type="arabicPeriod"/>
            </a:pPr>
            <a:endParaRPr lang="en-US" sz="1200" dirty="0"/>
          </a:p>
        </p:txBody>
      </p:sp>
      <p:sp>
        <p:nvSpPr>
          <p:cNvPr id="24" name="Text 1"/>
          <p:cNvSpPr/>
          <p:nvPr/>
        </p:nvSpPr>
        <p:spPr>
          <a:xfrm>
            <a:off x="1605559" y="1416552"/>
            <a:ext cx="8236861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581"/>
              </a:lnSpc>
            </a:pPr>
            <a:r>
              <a:rPr lang="en-US" sz="2400" dirty="0"/>
              <a:t>The ALTER TABLE command is used to modify an existing table's structure</a:t>
            </a:r>
            <a:r>
              <a:rPr lang="en-US" sz="2400" dirty="0" smtClean="0"/>
              <a:t>.</a:t>
            </a:r>
          </a:p>
          <a:p>
            <a:pPr>
              <a:lnSpc>
                <a:spcPts val="5581"/>
              </a:lnSpc>
            </a:pPr>
            <a:r>
              <a:rPr lang="en-US" sz="2800" dirty="0" smtClean="0"/>
              <a:t>Add </a:t>
            </a:r>
            <a:r>
              <a:rPr lang="en-US" sz="2800" dirty="0"/>
              <a:t>a new column</a:t>
            </a:r>
            <a:r>
              <a:rPr lang="en-US" sz="2800" dirty="0" smtClean="0"/>
              <a:t>:</a:t>
            </a:r>
          </a:p>
          <a:p>
            <a:pPr>
              <a:lnSpc>
                <a:spcPts val="5581"/>
              </a:lnSpc>
            </a:pPr>
            <a:endParaRPr lang="en-US" sz="2800" dirty="0" smtClean="0"/>
          </a:p>
          <a:p>
            <a:pPr>
              <a:lnSpc>
                <a:spcPts val="5581"/>
              </a:lnSpc>
            </a:pPr>
            <a:endParaRPr lang="en-US" sz="2800" dirty="0" smtClean="0"/>
          </a:p>
          <a:p>
            <a:pPr>
              <a:lnSpc>
                <a:spcPts val="5581"/>
              </a:lnSpc>
            </a:pPr>
            <a:endParaRPr lang="en-US" sz="2800" dirty="0"/>
          </a:p>
        </p:txBody>
      </p:sp>
      <p:sp>
        <p:nvSpPr>
          <p:cNvPr id="26" name="Text 1"/>
          <p:cNvSpPr/>
          <p:nvPr/>
        </p:nvSpPr>
        <p:spPr>
          <a:xfrm>
            <a:off x="1602464" y="2551100"/>
            <a:ext cx="943083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581"/>
              </a:lnSpc>
            </a:pPr>
            <a:r>
              <a:rPr lang="en-US" sz="3200" dirty="0"/>
              <a:t>QUERY:</a:t>
            </a:r>
          </a:p>
          <a:p>
            <a:pPr>
              <a:lnSpc>
                <a:spcPts val="5581"/>
              </a:lnSpc>
            </a:pPr>
            <a:endParaRPr lang="en-US" sz="2400" dirty="0" smtClean="0"/>
          </a:p>
          <a:p>
            <a:pPr>
              <a:lnSpc>
                <a:spcPts val="5581"/>
              </a:lnSpc>
            </a:pP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1549077" y="3307139"/>
            <a:ext cx="602522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ALTER TABLE </a:t>
            </a:r>
            <a:r>
              <a:rPr lang="en-IN" sz="3200" dirty="0" smtClean="0">
                <a:solidFill>
                  <a:srgbClr val="FF0000"/>
                </a:solidFill>
              </a:rPr>
              <a:t>Employees</a:t>
            </a:r>
          </a:p>
          <a:p>
            <a:r>
              <a:rPr lang="en-IN" sz="3200" dirty="0" smtClean="0">
                <a:solidFill>
                  <a:srgbClr val="FF0000"/>
                </a:solidFill>
              </a:rPr>
              <a:t>ADD Email VARCHAR(100);</a:t>
            </a:r>
          </a:p>
          <a:p>
            <a:endParaRPr lang="en-IN" sz="3200" dirty="0" smtClean="0">
              <a:solidFill>
                <a:schemeClr val="accent2"/>
              </a:solidFill>
            </a:endParaRPr>
          </a:p>
          <a:p>
            <a:r>
              <a:rPr lang="en-US" sz="3200" dirty="0" smtClean="0"/>
              <a:t>OUTPUT</a:t>
            </a:r>
            <a:endParaRPr lang="en-IN" sz="32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9" y="5759421"/>
            <a:ext cx="4099915" cy="10135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60" y="5732971"/>
            <a:ext cx="4495223" cy="106644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8074098" y="2436349"/>
            <a:ext cx="35853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/>
              <a:t>Remove </a:t>
            </a:r>
            <a:r>
              <a:rPr lang="en-IN" sz="3600" dirty="0"/>
              <a:t>a column</a:t>
            </a:r>
            <a:r>
              <a:rPr lang="en-IN" dirty="0"/>
              <a:t>: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6262" y="3197935"/>
            <a:ext cx="53082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ALTER TABLE Employees</a:t>
            </a:r>
          </a:p>
          <a:p>
            <a:r>
              <a:rPr lang="en-IN" sz="2400" dirty="0">
                <a:solidFill>
                  <a:srgbClr val="FF0000"/>
                </a:solidFill>
              </a:rPr>
              <a:t>DROP COLUMN Email</a:t>
            </a:r>
            <a:r>
              <a:rPr lang="en-IN" sz="2400" dirty="0" smtClean="0">
                <a:solidFill>
                  <a:srgbClr val="FF0000"/>
                </a:solidFill>
              </a:rPr>
              <a:t>;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OUTPUT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171" y="5501074"/>
            <a:ext cx="4816257" cy="11430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816" y="2447211"/>
            <a:ext cx="5002768" cy="333517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7228" y="927140"/>
            <a:ext cx="7168396" cy="604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61"/>
              </a:lnSpc>
              <a:buNone/>
            </a:pPr>
            <a:r>
              <a:rPr lang="en-US" sz="3809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Impact of Computers on Society</a:t>
            </a:r>
            <a:endParaRPr lang="en-US" sz="3809" dirty="0"/>
          </a:p>
        </p:txBody>
      </p:sp>
      <p:sp>
        <p:nvSpPr>
          <p:cNvPr id="7" name="Text 2"/>
          <p:cNvSpPr/>
          <p:nvPr/>
        </p:nvSpPr>
        <p:spPr>
          <a:xfrm>
            <a:off x="677228" y="1821894"/>
            <a:ext cx="7789545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Computers have profoundly impacted society, transforming how we live, work, and interact with each other.</a:t>
            </a:r>
            <a:endParaRPr lang="en-US" sz="1524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28" y="2658666"/>
            <a:ext cx="967502" cy="154793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934885" y="2852142"/>
            <a:ext cx="2418755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sz="1905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Increased Efficiency</a:t>
            </a:r>
            <a:endParaRPr lang="en-US" sz="1905" dirty="0"/>
          </a:p>
        </p:txBody>
      </p:sp>
      <p:sp>
        <p:nvSpPr>
          <p:cNvPr id="10" name="Text 4"/>
          <p:cNvSpPr/>
          <p:nvPr/>
        </p:nvSpPr>
        <p:spPr>
          <a:xfrm>
            <a:off x="1934885" y="3270647"/>
            <a:ext cx="6531888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5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Computers have automated tasks, freeing up human time and resources.</a:t>
            </a:r>
            <a:endParaRPr lang="en-US" sz="1524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28" y="4206597"/>
            <a:ext cx="967502" cy="154793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34885" y="4400074"/>
            <a:ext cx="2418755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sz="1905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Global Connectivity</a:t>
            </a:r>
            <a:endParaRPr lang="en-US" sz="1905" dirty="0"/>
          </a:p>
        </p:txBody>
      </p:sp>
      <p:sp>
        <p:nvSpPr>
          <p:cNvPr id="13" name="Text 6"/>
          <p:cNvSpPr/>
          <p:nvPr/>
        </p:nvSpPr>
        <p:spPr>
          <a:xfrm>
            <a:off x="1934885" y="4818578"/>
            <a:ext cx="6531888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5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Computers have facilitated communication and collaboration across the globe.</a:t>
            </a:r>
            <a:endParaRPr lang="en-US" sz="1524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228" y="5754529"/>
            <a:ext cx="967502" cy="154793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34885" y="5948005"/>
            <a:ext cx="2418755" cy="302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1"/>
              </a:lnSpc>
              <a:buNone/>
            </a:pPr>
            <a:r>
              <a:rPr lang="en-US" sz="1905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New Technologies</a:t>
            </a:r>
            <a:endParaRPr lang="en-US" sz="1905" dirty="0"/>
          </a:p>
        </p:txBody>
      </p:sp>
      <p:sp>
        <p:nvSpPr>
          <p:cNvPr id="16" name="Text 8"/>
          <p:cNvSpPr/>
          <p:nvPr/>
        </p:nvSpPr>
        <p:spPr>
          <a:xfrm>
            <a:off x="1934885" y="6366510"/>
            <a:ext cx="6531888" cy="619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38"/>
              </a:lnSpc>
              <a:buNone/>
            </a:pPr>
            <a:r>
              <a:rPr lang="en-US" sz="152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Computers have driven the development of new technologies, such as the internet, smartphones, and artificial intelligence.</a:t>
            </a:r>
            <a:endParaRPr lang="en-US" sz="1524" dirty="0"/>
          </a:p>
        </p:txBody>
      </p:sp>
      <p:pic>
        <p:nvPicPr>
          <p:cNvPr id="17" name="Image 6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6751" y="-713"/>
            <a:ext cx="14631668" cy="8230313"/>
          </a:xfrm>
          <a:prstGeom prst="rect">
            <a:avLst/>
          </a:prstGeom>
        </p:spPr>
      </p:pic>
      <p:sp>
        <p:nvSpPr>
          <p:cNvPr id="22" name="Text 1"/>
          <p:cNvSpPr/>
          <p:nvPr/>
        </p:nvSpPr>
        <p:spPr>
          <a:xfrm>
            <a:off x="1631250" y="706553"/>
            <a:ext cx="771029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581"/>
              </a:lnSpc>
            </a:pPr>
            <a:r>
              <a:rPr lang="en-US" sz="4800" dirty="0"/>
              <a:t>3</a:t>
            </a:r>
            <a:r>
              <a:rPr lang="en-US" sz="4800" dirty="0" smtClean="0"/>
              <a:t>.INSERT TABLE Command</a:t>
            </a:r>
          </a:p>
          <a:p>
            <a:pPr marL="914400" indent="-914400">
              <a:lnSpc>
                <a:spcPts val="5581"/>
              </a:lnSpc>
              <a:buAutoNum type="arabicPeriod"/>
            </a:pPr>
            <a:endParaRPr lang="en-US" sz="1200" dirty="0"/>
          </a:p>
        </p:txBody>
      </p:sp>
      <p:sp>
        <p:nvSpPr>
          <p:cNvPr id="23" name="Text 1"/>
          <p:cNvSpPr/>
          <p:nvPr/>
        </p:nvSpPr>
        <p:spPr>
          <a:xfrm>
            <a:off x="1605559" y="1416552"/>
            <a:ext cx="9501056" cy="18907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581"/>
              </a:lnSpc>
            </a:pPr>
            <a:endParaRPr lang="en-US" sz="2800" dirty="0" smtClean="0"/>
          </a:p>
          <a:p>
            <a:pPr>
              <a:lnSpc>
                <a:spcPts val="5581"/>
              </a:lnSpc>
            </a:pPr>
            <a:endParaRPr lang="en-US" sz="2800" dirty="0" smtClean="0"/>
          </a:p>
          <a:p>
            <a:pPr>
              <a:lnSpc>
                <a:spcPts val="5581"/>
              </a:lnSpc>
            </a:pPr>
            <a:endParaRPr lang="en-US" sz="2800" dirty="0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 rot="10800000" flipV="1">
            <a:off x="1393901" y="1655695"/>
            <a:ext cx="126482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INSERT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command is used to add new rows of data to a table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05559" y="2202197"/>
            <a:ext cx="878830" cy="810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5581"/>
              </a:lnSpc>
            </a:pPr>
            <a:r>
              <a:rPr lang="en-US" dirty="0"/>
              <a:t>QUERY: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490187" y="2976733"/>
            <a:ext cx="73152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INSERT INTO Employees </a:t>
            </a:r>
            <a:r>
              <a:rPr lang="en-IN" sz="2000" dirty="0" smtClean="0">
                <a:solidFill>
                  <a:srgbClr val="FF0000"/>
                </a:solidFill>
              </a:rPr>
              <a:t>VALUES </a:t>
            </a:r>
            <a:endParaRPr lang="en-IN" sz="2000" dirty="0">
              <a:solidFill>
                <a:srgbClr val="FF0000"/>
              </a:solidFill>
            </a:endParaRPr>
          </a:p>
          <a:p>
            <a:r>
              <a:rPr lang="en-IN" sz="2000" dirty="0">
                <a:solidFill>
                  <a:srgbClr val="FF0000"/>
                </a:solidFill>
              </a:rPr>
              <a:t>    (</a:t>
            </a:r>
            <a:r>
              <a:rPr lang="en-IN" sz="2000" dirty="0" smtClean="0">
                <a:solidFill>
                  <a:srgbClr val="FF0000"/>
                </a:solidFill>
              </a:rPr>
              <a:t>100, </a:t>
            </a:r>
            <a:r>
              <a:rPr lang="en-IN" sz="2000" dirty="0">
                <a:solidFill>
                  <a:srgbClr val="FF0000"/>
                </a:solidFill>
              </a:rPr>
              <a:t>'John', 'Doe', </a:t>
            </a:r>
            <a:r>
              <a:rPr lang="en-IN" sz="2000" dirty="0" smtClean="0">
                <a:solidFill>
                  <a:srgbClr val="FF0000"/>
                </a:solidFill>
              </a:rPr>
              <a:t>’05-15-2000', ‘01-01-2024', </a:t>
            </a:r>
            <a:r>
              <a:rPr lang="en-IN" sz="2000" dirty="0">
                <a:solidFill>
                  <a:srgbClr val="FF0000"/>
                </a:solidFill>
              </a:rPr>
              <a:t>60000.00</a:t>
            </a:r>
            <a:r>
              <a:rPr lang="en-IN" sz="2000" dirty="0" smtClean="0">
                <a:solidFill>
                  <a:srgbClr val="FF0000"/>
                </a:solidFill>
              </a:rPr>
              <a:t>)</a:t>
            </a:r>
            <a:endParaRPr lang="en-IN" sz="2000" dirty="0">
              <a:solidFill>
                <a:srgbClr val="FF0000"/>
              </a:solidFill>
            </a:endParaRPr>
          </a:p>
          <a:p>
            <a:endParaRPr lang="en-IN" sz="2000" dirty="0" smtClean="0">
              <a:solidFill>
                <a:srgbClr val="FF0000"/>
              </a:solidFill>
            </a:endParaRPr>
          </a:p>
          <a:p>
            <a:r>
              <a:rPr lang="en-IN" sz="2000" dirty="0" smtClean="0">
                <a:solidFill>
                  <a:srgbClr val="FF0000"/>
                </a:solidFill>
              </a:rPr>
              <a:t>SELECT </a:t>
            </a:r>
            <a:r>
              <a:rPr lang="en-IN" sz="2000" dirty="0">
                <a:solidFill>
                  <a:srgbClr val="FF0000"/>
                </a:solidFill>
              </a:rPr>
              <a:t>* FROM Employees;</a:t>
            </a:r>
          </a:p>
          <a:p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2253" y="2060695"/>
            <a:ext cx="1896020" cy="8535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06" y="5258230"/>
            <a:ext cx="5841014" cy="3198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23" y="3143473"/>
            <a:ext cx="5825197" cy="20965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531" y="2024658"/>
            <a:ext cx="4991219" cy="418016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3063" y="1018937"/>
            <a:ext cx="6041827" cy="6187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73"/>
              </a:lnSpc>
              <a:buNone/>
            </a:pPr>
            <a:r>
              <a:rPr lang="en-US" sz="3898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Advantages of Computers</a:t>
            </a:r>
            <a:endParaRPr lang="en-US" sz="3898" dirty="0"/>
          </a:p>
        </p:txBody>
      </p:sp>
      <p:sp>
        <p:nvSpPr>
          <p:cNvPr id="7" name="Text 2"/>
          <p:cNvSpPr/>
          <p:nvPr/>
        </p:nvSpPr>
        <p:spPr>
          <a:xfrm>
            <a:off x="693063" y="1934647"/>
            <a:ext cx="7757874" cy="3167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Computers offer numerous advantages, contributing to progress and innovation.</a:t>
            </a:r>
            <a:endParaRPr lang="en-US" sz="1559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063" y="2474119"/>
            <a:ext cx="495062" cy="4950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93063" y="3167182"/>
            <a:ext cx="2475428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Speed and Accuracy</a:t>
            </a:r>
            <a:endParaRPr lang="en-US" sz="1949" dirty="0"/>
          </a:p>
        </p:txBody>
      </p:sp>
      <p:sp>
        <p:nvSpPr>
          <p:cNvPr id="10" name="Text 4"/>
          <p:cNvSpPr/>
          <p:nvPr/>
        </p:nvSpPr>
        <p:spPr>
          <a:xfrm>
            <a:off x="693063" y="3595211"/>
            <a:ext cx="3730466" cy="950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Computers can perform complex calculations and tasks with remarkable speed and accuracy.</a:t>
            </a:r>
            <a:endParaRPr lang="en-US" sz="1559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0471" y="2474119"/>
            <a:ext cx="495062" cy="49506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720471" y="3167182"/>
            <a:ext cx="2475428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Storage Capacity</a:t>
            </a:r>
            <a:endParaRPr lang="en-US" sz="1949" dirty="0"/>
          </a:p>
        </p:txBody>
      </p:sp>
      <p:sp>
        <p:nvSpPr>
          <p:cNvPr id="13" name="Text 6"/>
          <p:cNvSpPr/>
          <p:nvPr/>
        </p:nvSpPr>
        <p:spPr>
          <a:xfrm>
            <a:off x="4720471" y="3595211"/>
            <a:ext cx="3730466" cy="950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Computers can store vast amounts of data and information, making it easy to access and retrieve information.</a:t>
            </a:r>
            <a:endParaRPr lang="en-US" sz="1559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063" y="5139333"/>
            <a:ext cx="495062" cy="4950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93063" y="5832396"/>
            <a:ext cx="2475428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Connectivity</a:t>
            </a:r>
            <a:endParaRPr lang="en-US" sz="1949" dirty="0"/>
          </a:p>
        </p:txBody>
      </p:sp>
      <p:sp>
        <p:nvSpPr>
          <p:cNvPr id="16" name="Text 8"/>
          <p:cNvSpPr/>
          <p:nvPr/>
        </p:nvSpPr>
        <p:spPr>
          <a:xfrm>
            <a:off x="693063" y="6260425"/>
            <a:ext cx="3730466" cy="950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Computers facilitate communication and collaboration through networks and the internet.</a:t>
            </a:r>
            <a:endParaRPr lang="en-US" sz="1559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0471" y="5139333"/>
            <a:ext cx="495062" cy="495062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4720471" y="5832396"/>
            <a:ext cx="2475428" cy="309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7"/>
              </a:lnSpc>
              <a:buNone/>
            </a:pPr>
            <a:r>
              <a:rPr lang="en-US" sz="1949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User Friendliness</a:t>
            </a:r>
            <a:endParaRPr lang="en-US" sz="1949" dirty="0"/>
          </a:p>
        </p:txBody>
      </p:sp>
      <p:sp>
        <p:nvSpPr>
          <p:cNvPr id="19" name="Text 10"/>
          <p:cNvSpPr/>
          <p:nvPr/>
        </p:nvSpPr>
        <p:spPr>
          <a:xfrm>
            <a:off x="4720471" y="6260425"/>
            <a:ext cx="3730466" cy="9501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5"/>
              </a:lnSpc>
              <a:buNone/>
            </a:pPr>
            <a:r>
              <a:rPr lang="en-US" sz="1559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Modern computer interfaces are designed to be user-friendly, making them accessible to a wide range of users.</a:t>
            </a:r>
            <a:endParaRPr lang="en-US" sz="1559" dirty="0"/>
          </a:p>
        </p:txBody>
      </p:sp>
      <p:pic>
        <p:nvPicPr>
          <p:cNvPr id="20" name="Image 7" descr="preencoded.png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5467" y="-568382"/>
            <a:ext cx="14901333" cy="894294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71508" y="2630980"/>
            <a:ext cx="54788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ALTER TABLE Employees RENAME TO Staff</a:t>
            </a:r>
            <a:r>
              <a:rPr lang="en-US" sz="20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34253" y="1508225"/>
            <a:ext cx="4977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5</a:t>
            </a:r>
            <a:r>
              <a:rPr lang="en-IN" sz="3200" dirty="0" smtClean="0"/>
              <a:t>. </a:t>
            </a:r>
            <a:r>
              <a:rPr lang="en-IN" sz="3200" dirty="0"/>
              <a:t>RENAME TABLE Command</a:t>
            </a:r>
            <a:endParaRPr lang="en-US" sz="3200" dirty="0"/>
          </a:p>
        </p:txBody>
      </p:sp>
      <p:sp>
        <p:nvSpPr>
          <p:cNvPr id="24" name="Rectangle 23"/>
          <p:cNvSpPr/>
          <p:nvPr/>
        </p:nvSpPr>
        <p:spPr>
          <a:xfrm>
            <a:off x="1946174" y="2345517"/>
            <a:ext cx="8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QUERY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1206678" y="3859625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77" y="4199111"/>
            <a:ext cx="4816257" cy="393988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315354" y="1485574"/>
            <a:ext cx="49776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/>
              <a:t>4</a:t>
            </a:r>
            <a:r>
              <a:rPr lang="en-IN" sz="3200" dirty="0" smtClean="0"/>
              <a:t>. UPDATE </a:t>
            </a:r>
            <a:r>
              <a:rPr lang="en-IN" sz="3200" dirty="0"/>
              <a:t>TABLE Command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7666642" y="2161270"/>
            <a:ext cx="8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QUERY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7586133" y="2629451"/>
            <a:ext cx="73152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UPDATE Employees</a:t>
            </a:r>
          </a:p>
          <a:p>
            <a:r>
              <a:rPr lang="en-IN" sz="3200" dirty="0">
                <a:solidFill>
                  <a:srgbClr val="FF0000"/>
                </a:solidFill>
              </a:rPr>
              <a:t>SET Salary = 65000.00</a:t>
            </a:r>
          </a:p>
          <a:p>
            <a:r>
              <a:rPr lang="en-IN" sz="3200" dirty="0">
                <a:solidFill>
                  <a:srgbClr val="FF0000"/>
                </a:solidFill>
              </a:rPr>
              <a:t>WHERE </a:t>
            </a:r>
            <a:r>
              <a:rPr lang="en-IN" sz="3200" dirty="0" err="1">
                <a:solidFill>
                  <a:srgbClr val="FF0000"/>
                </a:solidFill>
              </a:rPr>
              <a:t>EmployeeID</a:t>
            </a:r>
            <a:r>
              <a:rPr lang="en-IN" sz="3200" dirty="0">
                <a:solidFill>
                  <a:srgbClr val="FF0000"/>
                </a:solidFill>
              </a:rPr>
              <a:t> = </a:t>
            </a:r>
            <a:r>
              <a:rPr lang="en-IN" sz="3200" dirty="0" smtClean="0">
                <a:solidFill>
                  <a:srgbClr val="FF0000"/>
                </a:solidFill>
              </a:rPr>
              <a:t>100;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96366" y="439254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30" y="4901838"/>
            <a:ext cx="4122777" cy="11278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207" y="4901686"/>
            <a:ext cx="1912786" cy="11280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Conclusion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Computers have become indispensable tools in our modern world, revolutionizing various aspects of our lives. They continue to evolve and offer new possibilities, shaping the future of technology and society.</a:t>
            </a:r>
            <a:endParaRPr lang="en-US" sz="1786" dirty="0"/>
          </a:p>
        </p:txBody>
      </p:sp>
      <p:pic>
        <p:nvPicPr>
          <p:cNvPr id="7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64995"/>
            <a:ext cx="14901333" cy="8382000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1679704" y="742218"/>
            <a:ext cx="644953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000" b="1" dirty="0">
                <a:latin typeface="Arial" panose="020B0604020202020204" pitchFamily="34" charset="0"/>
              </a:rPr>
              <a:t>6</a:t>
            </a: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DELETE Command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DELETE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command is used to remove rows from a table.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12721" y="2650569"/>
            <a:ext cx="8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QUERY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583472" y="3008144"/>
            <a:ext cx="56759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DELETE FROM Employees</a:t>
            </a:r>
          </a:p>
          <a:p>
            <a:r>
              <a:rPr lang="en-IN" sz="3200" dirty="0">
                <a:solidFill>
                  <a:srgbClr val="FF0000"/>
                </a:solidFill>
              </a:rPr>
              <a:t>WHERE </a:t>
            </a:r>
            <a:r>
              <a:rPr lang="en-IN" sz="3200" dirty="0" err="1">
                <a:solidFill>
                  <a:srgbClr val="FF0000"/>
                </a:solidFill>
              </a:rPr>
              <a:t>EmployeeID</a:t>
            </a:r>
            <a:r>
              <a:rPr lang="en-IN" sz="3200" dirty="0">
                <a:solidFill>
                  <a:srgbClr val="FF0000"/>
                </a:solidFill>
              </a:rPr>
              <a:t> = </a:t>
            </a:r>
            <a:r>
              <a:rPr lang="en-IN" sz="3200" dirty="0" smtClean="0">
                <a:solidFill>
                  <a:srgbClr val="FF0000"/>
                </a:solidFill>
              </a:rPr>
              <a:t>100;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42445" y="4152233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08" y="4513543"/>
            <a:ext cx="4785775" cy="3299746"/>
          </a:xfrm>
          <a:prstGeom prst="rect">
            <a:avLst/>
          </a:prstGeom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8229599" y="927589"/>
            <a:ext cx="5430644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 smtClean="0">
                <a:latin typeface="Arial" panose="020B0604020202020204" pitchFamily="34" charset="0"/>
              </a:rPr>
              <a:t>7</a:t>
            </a: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DROP Command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Arial" panose="020B0604020202020204" pitchFamily="34" charset="0"/>
              </a:rPr>
              <a:t>The </a:t>
            </a:r>
            <a:r>
              <a:rPr lang="en-US" dirty="0">
                <a:latin typeface="Arial Unicode MS" panose="020B0604020202020204" pitchFamily="34" charset="-128"/>
              </a:rPr>
              <a:t>DROP TABLE</a:t>
            </a:r>
            <a:r>
              <a:rPr lang="en-US" dirty="0"/>
              <a:t> command is used to delete a table and its data from the database. </a:t>
            </a:r>
            <a:endParaRPr 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645" y="3024078"/>
            <a:ext cx="957155" cy="49991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364659" y="3626005"/>
            <a:ext cx="50258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DROP TABLE Employees;</a:t>
            </a:r>
          </a:p>
          <a:p>
            <a:endParaRPr lang="en-IN" sz="3200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0323" y="2728031"/>
            <a:ext cx="1813717" cy="558594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029221" y="4236681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597</Words>
  <Application>Microsoft Office PowerPoint</Application>
  <PresentationFormat>Custom</PresentationFormat>
  <Paragraphs>112</Paragraphs>
  <Slides>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amit garg</cp:lastModifiedBy>
  <cp:revision>26</cp:revision>
  <dcterms:created xsi:type="dcterms:W3CDTF">2024-08-09T07:53:34Z</dcterms:created>
  <dcterms:modified xsi:type="dcterms:W3CDTF">2024-08-24T13:33:51Z</dcterms:modified>
</cp:coreProperties>
</file>